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ristotelica Pro Bold" panose="020B0604020202020204" charset="0"/>
      <p:regular r:id="rId13"/>
    </p:embeddedFont>
    <p:embeddedFont>
      <p:font typeface="Aristotelica Pro Semi-Bold" panose="020B0604020202020204" charset="0"/>
      <p:regular r:id="rId14"/>
    </p:embeddedFont>
    <p:embeddedFont>
      <p:font typeface="Roboto" panose="020000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RUMALLA DHARAN" userId="931c525513eeba6c" providerId="LiveId" clId="{E751FC98-3F5E-4033-B216-E06ED28AA8EC}"/>
    <pc:docChg chg="modSld">
      <pc:chgData name="PERUMALLA DHARAN" userId="931c525513eeba6c" providerId="LiveId" clId="{E751FC98-3F5E-4033-B216-E06ED28AA8EC}" dt="2024-05-01T01:10:50.230" v="12" actId="20577"/>
      <pc:docMkLst>
        <pc:docMk/>
      </pc:docMkLst>
      <pc:sldChg chg="modSp mod">
        <pc:chgData name="PERUMALLA DHARAN" userId="931c525513eeba6c" providerId="LiveId" clId="{E751FC98-3F5E-4033-B216-E06ED28AA8EC}" dt="2024-05-01T01:10:50.230" v="12" actId="20577"/>
        <pc:sldMkLst>
          <pc:docMk/>
          <pc:sldMk cId="0" sldId="264"/>
        </pc:sldMkLst>
        <pc:spChg chg="mod">
          <ac:chgData name="PERUMALLA DHARAN" userId="931c525513eeba6c" providerId="LiveId" clId="{E751FC98-3F5E-4033-B216-E06ED28AA8EC}" dt="2024-05-01T01:10:50.230" v="12" actId="20577"/>
          <ac:spMkLst>
            <pc:docMk/>
            <pc:sldMk cId="0" sldId="264"/>
            <ac:spMk id="4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856344">
            <a:off x="-3378902" y="3000507"/>
            <a:ext cx="10859158" cy="11521654"/>
          </a:xfrm>
          <a:custGeom>
            <a:avLst/>
            <a:gdLst/>
            <a:ahLst/>
            <a:cxnLst/>
            <a:rect l="l" t="t" r="r" b="b"/>
            <a:pathLst>
              <a:path w="10859158" h="11521654">
                <a:moveTo>
                  <a:pt x="0" y="0"/>
                </a:moveTo>
                <a:lnTo>
                  <a:pt x="10859159" y="0"/>
                </a:lnTo>
                <a:lnTo>
                  <a:pt x="10859159" y="11521654"/>
                </a:lnTo>
                <a:lnTo>
                  <a:pt x="0" y="115216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rot="-5400000">
            <a:off x="-265748" y="2849901"/>
            <a:ext cx="2750822" cy="0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611078" y="1988608"/>
            <a:ext cx="8818521" cy="2099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20"/>
              </a:lnSpc>
            </a:pPr>
            <a:r>
              <a:rPr lang="en-US" sz="9000">
                <a:solidFill>
                  <a:srgbClr val="31373B"/>
                </a:solidFill>
                <a:latin typeface="Aristotelica Pro Bold"/>
              </a:rPr>
              <a:t>AI Code Review Assistant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11078" y="5861968"/>
            <a:ext cx="9744852" cy="2394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11"/>
              </a:lnSpc>
            </a:pPr>
            <a:r>
              <a:rPr lang="en-US" sz="3536">
                <a:solidFill>
                  <a:srgbClr val="31373B"/>
                </a:solidFill>
                <a:latin typeface="Aristotelica Pro Bold"/>
              </a:rPr>
              <a:t>By - </a:t>
            </a:r>
          </a:p>
          <a:p>
            <a:pPr>
              <a:lnSpc>
                <a:spcPts val="3111"/>
              </a:lnSpc>
            </a:pPr>
            <a:r>
              <a:rPr lang="en-US" sz="3536">
                <a:solidFill>
                  <a:srgbClr val="31373B"/>
                </a:solidFill>
                <a:latin typeface="Aristotelica Pro Bold"/>
              </a:rPr>
              <a:t>Perumalla Dharan (AP21110010201)</a:t>
            </a:r>
          </a:p>
          <a:p>
            <a:pPr>
              <a:lnSpc>
                <a:spcPts val="3111"/>
              </a:lnSpc>
            </a:pPr>
            <a:r>
              <a:rPr lang="en-US" sz="3536">
                <a:solidFill>
                  <a:srgbClr val="31373B"/>
                </a:solidFill>
                <a:latin typeface="Aristotelica Pro Bold"/>
              </a:rPr>
              <a:t>NVSS Pavan Sastry (AP21110010209)</a:t>
            </a:r>
          </a:p>
          <a:p>
            <a:pPr>
              <a:lnSpc>
                <a:spcPts val="3111"/>
              </a:lnSpc>
            </a:pPr>
            <a:r>
              <a:rPr lang="en-US" sz="3536">
                <a:solidFill>
                  <a:srgbClr val="31373B"/>
                </a:solidFill>
                <a:latin typeface="Aristotelica Pro Bold"/>
              </a:rPr>
              <a:t>Vatala Phalgun (AP21110010223)</a:t>
            </a:r>
          </a:p>
          <a:p>
            <a:pPr>
              <a:lnSpc>
                <a:spcPts val="3111"/>
              </a:lnSpc>
            </a:pPr>
            <a:r>
              <a:rPr lang="en-US" sz="3536">
                <a:solidFill>
                  <a:srgbClr val="31373B"/>
                </a:solidFill>
                <a:latin typeface="Aristotelica Pro Bold"/>
              </a:rPr>
              <a:t>Grandhi Dinesh (AP21110010240)</a:t>
            </a:r>
          </a:p>
          <a:p>
            <a:pPr>
              <a:lnSpc>
                <a:spcPts val="3111"/>
              </a:lnSpc>
            </a:pPr>
            <a:endParaRPr lang="en-US" sz="3536">
              <a:solidFill>
                <a:srgbClr val="31373B"/>
              </a:solidFill>
              <a:latin typeface="Aristotelica Pro Bold"/>
            </a:endParaRPr>
          </a:p>
        </p:txBody>
      </p:sp>
      <p:sp>
        <p:nvSpPr>
          <p:cNvPr id="6" name="Freeform 6"/>
          <p:cNvSpPr/>
          <p:nvPr/>
        </p:nvSpPr>
        <p:spPr>
          <a:xfrm rot="-2700000">
            <a:off x="13478263" y="-2722917"/>
            <a:ext cx="10859158" cy="11521654"/>
          </a:xfrm>
          <a:custGeom>
            <a:avLst/>
            <a:gdLst/>
            <a:ahLst/>
            <a:cxnLst/>
            <a:rect l="l" t="t" r="r" b="b"/>
            <a:pathLst>
              <a:path w="10859158" h="11521654">
                <a:moveTo>
                  <a:pt x="0" y="0"/>
                </a:moveTo>
                <a:lnTo>
                  <a:pt x="10859158" y="0"/>
                </a:lnTo>
                <a:lnTo>
                  <a:pt x="10859158" y="11521654"/>
                </a:lnTo>
                <a:lnTo>
                  <a:pt x="0" y="115216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850053" y="2082736"/>
            <a:ext cx="5922578" cy="6121528"/>
          </a:xfrm>
          <a:custGeom>
            <a:avLst/>
            <a:gdLst/>
            <a:ahLst/>
            <a:cxnLst/>
            <a:rect l="l" t="t" r="r" b="b"/>
            <a:pathLst>
              <a:path w="5922578" h="6121528">
                <a:moveTo>
                  <a:pt x="0" y="0"/>
                </a:moveTo>
                <a:lnTo>
                  <a:pt x="5922578" y="0"/>
                </a:lnTo>
                <a:lnTo>
                  <a:pt x="5922578" y="6121528"/>
                </a:lnTo>
                <a:lnTo>
                  <a:pt x="0" y="612152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426720" y="1630680"/>
            <a:ext cx="1365885" cy="0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 rot="1357328">
            <a:off x="10847479" y="1160009"/>
            <a:ext cx="8558100" cy="12631821"/>
          </a:xfrm>
          <a:custGeom>
            <a:avLst/>
            <a:gdLst/>
            <a:ahLst/>
            <a:cxnLst/>
            <a:rect l="l" t="t" r="r" b="b"/>
            <a:pathLst>
              <a:path w="8558100" h="12631821">
                <a:moveTo>
                  <a:pt x="0" y="0"/>
                </a:moveTo>
                <a:lnTo>
                  <a:pt x="8558100" y="0"/>
                </a:lnTo>
                <a:lnTo>
                  <a:pt x="8558100" y="12631822"/>
                </a:lnTo>
                <a:lnTo>
                  <a:pt x="0" y="126318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476580" y="3199694"/>
            <a:ext cx="8811420" cy="7087306"/>
          </a:xfrm>
          <a:custGeom>
            <a:avLst/>
            <a:gdLst/>
            <a:ahLst/>
            <a:cxnLst/>
            <a:rect l="l" t="t" r="r" b="b"/>
            <a:pathLst>
              <a:path w="8811420" h="7087306">
                <a:moveTo>
                  <a:pt x="0" y="0"/>
                </a:moveTo>
                <a:lnTo>
                  <a:pt x="8811420" y="0"/>
                </a:lnTo>
                <a:lnTo>
                  <a:pt x="8811420" y="7087306"/>
                </a:lnTo>
                <a:lnTo>
                  <a:pt x="0" y="70873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8216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447148" y="1123950"/>
            <a:ext cx="8886150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Bold"/>
              </a:rPr>
              <a:t>Scope of 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70182" y="3741684"/>
            <a:ext cx="9706404" cy="3734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0144" lvl="1" indent="-535072">
              <a:lnSpc>
                <a:spcPts val="7484"/>
              </a:lnSpc>
              <a:buFont typeface="Arial"/>
              <a:buChar char="•"/>
            </a:pPr>
            <a:r>
              <a:rPr lang="en-US" sz="4956">
                <a:solidFill>
                  <a:srgbClr val="737373"/>
                </a:solidFill>
                <a:latin typeface="Roboto"/>
              </a:rPr>
              <a:t>Code refinement</a:t>
            </a:r>
          </a:p>
          <a:p>
            <a:pPr marL="1070144" lvl="1" indent="-535072">
              <a:lnSpc>
                <a:spcPts val="7484"/>
              </a:lnSpc>
              <a:buFont typeface="Arial"/>
              <a:buChar char="•"/>
            </a:pPr>
            <a:r>
              <a:rPr lang="en-US" sz="4956">
                <a:solidFill>
                  <a:srgbClr val="737373"/>
                </a:solidFill>
                <a:latin typeface="Roboto"/>
              </a:rPr>
              <a:t>Provide User login authentication system</a:t>
            </a:r>
          </a:p>
          <a:p>
            <a:pPr>
              <a:lnSpc>
                <a:spcPts val="7484"/>
              </a:lnSpc>
            </a:pPr>
            <a:endParaRPr lang="en-US" sz="4956">
              <a:solidFill>
                <a:srgbClr val="737373"/>
              </a:solidFill>
              <a:latin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856344">
            <a:off x="-3378902" y="3000507"/>
            <a:ext cx="10859158" cy="11521654"/>
          </a:xfrm>
          <a:custGeom>
            <a:avLst/>
            <a:gdLst/>
            <a:ahLst/>
            <a:cxnLst/>
            <a:rect l="l" t="t" r="r" b="b"/>
            <a:pathLst>
              <a:path w="10859158" h="11521654">
                <a:moveTo>
                  <a:pt x="0" y="0"/>
                </a:moveTo>
                <a:lnTo>
                  <a:pt x="10859159" y="0"/>
                </a:lnTo>
                <a:lnTo>
                  <a:pt x="10859159" y="11521654"/>
                </a:lnTo>
                <a:lnTo>
                  <a:pt x="0" y="115216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700925" y="4555807"/>
            <a:ext cx="8886150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Semi-Bold"/>
              </a:rPr>
              <a:t>Thank You! </a:t>
            </a:r>
          </a:p>
        </p:txBody>
      </p:sp>
      <p:sp>
        <p:nvSpPr>
          <p:cNvPr id="4" name="Freeform 4"/>
          <p:cNvSpPr/>
          <p:nvPr/>
        </p:nvSpPr>
        <p:spPr>
          <a:xfrm rot="-2700000">
            <a:off x="13478263" y="-2722917"/>
            <a:ext cx="10859158" cy="11521654"/>
          </a:xfrm>
          <a:custGeom>
            <a:avLst/>
            <a:gdLst/>
            <a:ahLst/>
            <a:cxnLst/>
            <a:rect l="l" t="t" r="r" b="b"/>
            <a:pathLst>
              <a:path w="10859158" h="11521654">
                <a:moveTo>
                  <a:pt x="0" y="0"/>
                </a:moveTo>
                <a:lnTo>
                  <a:pt x="10859158" y="0"/>
                </a:lnTo>
                <a:lnTo>
                  <a:pt x="10859158" y="11521654"/>
                </a:lnTo>
                <a:lnTo>
                  <a:pt x="0" y="115216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7259300" y="1028700"/>
            <a:ext cx="0" cy="3728849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4992364" y="1123950"/>
            <a:ext cx="11814869" cy="3728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Semi-Bold"/>
              </a:rPr>
              <a:t>Challenges in traditional code review process</a:t>
            </a:r>
          </a:p>
        </p:txBody>
      </p:sp>
      <p:sp>
        <p:nvSpPr>
          <p:cNvPr id="4" name="Freeform 4"/>
          <p:cNvSpPr/>
          <p:nvPr/>
        </p:nvSpPr>
        <p:spPr>
          <a:xfrm>
            <a:off x="-857473" y="3874867"/>
            <a:ext cx="10001473" cy="8800223"/>
          </a:xfrm>
          <a:custGeom>
            <a:avLst/>
            <a:gdLst/>
            <a:ahLst/>
            <a:cxnLst/>
            <a:rect l="l" t="t" r="r" b="b"/>
            <a:pathLst>
              <a:path w="10001473" h="8800223">
                <a:moveTo>
                  <a:pt x="0" y="0"/>
                </a:moveTo>
                <a:lnTo>
                  <a:pt x="10001473" y="0"/>
                </a:lnTo>
                <a:lnTo>
                  <a:pt x="10001473" y="8800224"/>
                </a:lnTo>
                <a:lnTo>
                  <a:pt x="0" y="88002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8700" y="2422077"/>
            <a:ext cx="6651780" cy="6560318"/>
          </a:xfrm>
          <a:custGeom>
            <a:avLst/>
            <a:gdLst/>
            <a:ahLst/>
            <a:cxnLst/>
            <a:rect l="l" t="t" r="r" b="b"/>
            <a:pathLst>
              <a:path w="6651780" h="6560318">
                <a:moveTo>
                  <a:pt x="0" y="0"/>
                </a:moveTo>
                <a:lnTo>
                  <a:pt x="6651780" y="0"/>
                </a:lnTo>
                <a:lnTo>
                  <a:pt x="6651780" y="6560319"/>
                </a:lnTo>
                <a:lnTo>
                  <a:pt x="0" y="65603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156655" y="5914975"/>
            <a:ext cx="5821538" cy="2658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16895" lvl="1" indent="-508447">
              <a:lnSpc>
                <a:spcPts val="7112"/>
              </a:lnSpc>
              <a:buFont typeface="Arial"/>
              <a:buChar char="•"/>
            </a:pPr>
            <a:r>
              <a:rPr lang="en-US" sz="4710">
                <a:solidFill>
                  <a:srgbClr val="737373"/>
                </a:solidFill>
                <a:latin typeface="Roboto"/>
              </a:rPr>
              <a:t>Time Consuming</a:t>
            </a:r>
          </a:p>
          <a:p>
            <a:pPr marL="1016895" lvl="1" indent="-508447">
              <a:lnSpc>
                <a:spcPts val="7112"/>
              </a:lnSpc>
              <a:buFont typeface="Arial"/>
              <a:buChar char="•"/>
            </a:pPr>
            <a:r>
              <a:rPr lang="en-US" sz="4710">
                <a:solidFill>
                  <a:srgbClr val="737373"/>
                </a:solidFill>
                <a:latin typeface="Roboto"/>
              </a:rPr>
              <a:t>Inconsistent</a:t>
            </a:r>
          </a:p>
          <a:p>
            <a:pPr marL="1016895" lvl="1" indent="-508447">
              <a:lnSpc>
                <a:spcPts val="7112"/>
              </a:lnSpc>
              <a:buFont typeface="Arial"/>
              <a:buChar char="•"/>
            </a:pPr>
            <a:r>
              <a:rPr lang="en-US" sz="4710">
                <a:solidFill>
                  <a:srgbClr val="737373"/>
                </a:solidFill>
                <a:latin typeface="Roboto"/>
              </a:rPr>
              <a:t>Missed Errors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37252" y="1599565"/>
            <a:ext cx="9603264" cy="9891002"/>
          </a:xfrm>
          <a:custGeom>
            <a:avLst/>
            <a:gdLst/>
            <a:ahLst/>
            <a:cxnLst/>
            <a:rect l="l" t="t" r="r" b="b"/>
            <a:pathLst>
              <a:path w="9603264" h="9891002">
                <a:moveTo>
                  <a:pt x="0" y="0"/>
                </a:moveTo>
                <a:lnTo>
                  <a:pt x="9603263" y="0"/>
                </a:lnTo>
                <a:lnTo>
                  <a:pt x="9603263" y="9891002"/>
                </a:lnTo>
                <a:lnTo>
                  <a:pt x="0" y="98910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26623" y="2763543"/>
            <a:ext cx="7830348" cy="7563045"/>
          </a:xfrm>
          <a:custGeom>
            <a:avLst/>
            <a:gdLst/>
            <a:ahLst/>
            <a:cxnLst/>
            <a:rect l="l" t="t" r="r" b="b"/>
            <a:pathLst>
              <a:path w="7830348" h="7563045">
                <a:moveTo>
                  <a:pt x="7830348" y="0"/>
                </a:moveTo>
                <a:lnTo>
                  <a:pt x="0" y="0"/>
                </a:lnTo>
                <a:lnTo>
                  <a:pt x="0" y="7563045"/>
                </a:lnTo>
                <a:lnTo>
                  <a:pt x="7830348" y="7563045"/>
                </a:lnTo>
                <a:lnTo>
                  <a:pt x="7830348" y="0"/>
                </a:lnTo>
                <a:close/>
              </a:path>
            </a:pathLst>
          </a:custGeom>
          <a:blipFill>
            <a:blip r:embed="rId4"/>
            <a:stretch>
              <a:fillRect b="-80451"/>
            </a:stretch>
          </a:blipFill>
        </p:spPr>
      </p:sp>
      <p:sp>
        <p:nvSpPr>
          <p:cNvPr id="4" name="AutoShape 4"/>
          <p:cNvSpPr/>
          <p:nvPr/>
        </p:nvSpPr>
        <p:spPr>
          <a:xfrm flipH="1" flipV="1">
            <a:off x="1109662" y="2108906"/>
            <a:ext cx="0" cy="1795110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472262" y="2536169"/>
            <a:ext cx="8926914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Bold"/>
              </a:rPr>
              <a:t>What does it do?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72262" y="5359341"/>
            <a:ext cx="7154360" cy="2369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0925" lvl="1" indent="-455463">
              <a:lnSpc>
                <a:spcPts val="6370"/>
              </a:lnSpc>
              <a:buFont typeface="Arial"/>
              <a:buChar char="•"/>
            </a:pPr>
            <a:r>
              <a:rPr lang="en-US" sz="4219">
                <a:solidFill>
                  <a:srgbClr val="737373"/>
                </a:solidFill>
                <a:latin typeface="Roboto"/>
              </a:rPr>
              <a:t>Runs the given code </a:t>
            </a:r>
          </a:p>
          <a:p>
            <a:pPr marL="910925" lvl="1" indent="-455463">
              <a:lnSpc>
                <a:spcPts val="6370"/>
              </a:lnSpc>
              <a:buFont typeface="Arial"/>
              <a:buChar char="•"/>
            </a:pPr>
            <a:r>
              <a:rPr lang="en-US" sz="4219">
                <a:solidFill>
                  <a:srgbClr val="737373"/>
                </a:solidFill>
                <a:latin typeface="Roboto"/>
              </a:rPr>
              <a:t>Provides Summary of the code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1028700" y="1275962"/>
            <a:ext cx="0" cy="3867538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 rot="6986109">
            <a:off x="13413028" y="-4156258"/>
            <a:ext cx="7025652" cy="10369917"/>
          </a:xfrm>
          <a:custGeom>
            <a:avLst/>
            <a:gdLst/>
            <a:ahLst/>
            <a:cxnLst/>
            <a:rect l="l" t="t" r="r" b="b"/>
            <a:pathLst>
              <a:path w="7025652" h="10369917">
                <a:moveTo>
                  <a:pt x="0" y="0"/>
                </a:moveTo>
                <a:lnTo>
                  <a:pt x="7025653" y="0"/>
                </a:lnTo>
                <a:lnTo>
                  <a:pt x="7025653" y="10369916"/>
                </a:lnTo>
                <a:lnTo>
                  <a:pt x="0" y="103699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0376285" y="2292798"/>
            <a:ext cx="7883470" cy="2292776"/>
          </a:xfrm>
          <a:custGeom>
            <a:avLst/>
            <a:gdLst/>
            <a:ahLst/>
            <a:cxnLst/>
            <a:rect l="l" t="t" r="r" b="b"/>
            <a:pathLst>
              <a:path w="7883470" h="2292776">
                <a:moveTo>
                  <a:pt x="7883471" y="0"/>
                </a:moveTo>
                <a:lnTo>
                  <a:pt x="0" y="0"/>
                </a:lnTo>
                <a:lnTo>
                  <a:pt x="0" y="2292776"/>
                </a:lnTo>
                <a:lnTo>
                  <a:pt x="7883471" y="2292776"/>
                </a:lnTo>
                <a:lnTo>
                  <a:pt x="7883471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449371" y="1622769"/>
            <a:ext cx="8926914" cy="3728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Semi-Bold"/>
              </a:rPr>
              <a:t>Benefits of using AI code review assistant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03755" y="5943467"/>
            <a:ext cx="12098329" cy="1648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7305" lvl="1" indent="-478652">
              <a:lnSpc>
                <a:spcPts val="6695"/>
              </a:lnSpc>
              <a:buFont typeface="Arial"/>
              <a:buChar char="•"/>
            </a:pPr>
            <a:r>
              <a:rPr lang="en-US" sz="4434">
                <a:solidFill>
                  <a:srgbClr val="737373"/>
                </a:solidFill>
                <a:latin typeface="Roboto"/>
              </a:rPr>
              <a:t>Automatic Code Summarization</a:t>
            </a:r>
          </a:p>
          <a:p>
            <a:pPr marL="957305" lvl="1" indent="-478652">
              <a:lnSpc>
                <a:spcPts val="6695"/>
              </a:lnSpc>
              <a:buFont typeface="Arial"/>
              <a:buChar char="•"/>
            </a:pPr>
            <a:r>
              <a:rPr lang="en-US" sz="4434">
                <a:solidFill>
                  <a:srgbClr val="737373"/>
                </a:solidFill>
                <a:latin typeface="Roboto"/>
              </a:rPr>
              <a:t>Multiple programming languages support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942094" y="534308"/>
            <a:ext cx="5644" cy="2054150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490969" y="2743408"/>
            <a:ext cx="15518806" cy="7298688"/>
          </a:xfrm>
          <a:custGeom>
            <a:avLst/>
            <a:gdLst/>
            <a:ahLst/>
            <a:cxnLst/>
            <a:rect l="l" t="t" r="r" b="b"/>
            <a:pathLst>
              <a:path w="15518806" h="7298688">
                <a:moveTo>
                  <a:pt x="0" y="0"/>
                </a:moveTo>
                <a:lnTo>
                  <a:pt x="15518805" y="0"/>
                </a:lnTo>
                <a:lnTo>
                  <a:pt x="15518805" y="7298688"/>
                </a:lnTo>
                <a:lnTo>
                  <a:pt x="0" y="7298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345397" y="954117"/>
            <a:ext cx="10219957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Semi-Bold"/>
              </a:rPr>
              <a:t>Webpage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1025878" y="534308"/>
            <a:ext cx="5644" cy="2054150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782111" y="3986522"/>
            <a:ext cx="15273889" cy="5878205"/>
          </a:xfrm>
          <a:custGeom>
            <a:avLst/>
            <a:gdLst/>
            <a:ahLst/>
            <a:cxnLst/>
            <a:rect l="l" t="t" r="r" b="b"/>
            <a:pathLst>
              <a:path w="15273889" h="5878205">
                <a:moveTo>
                  <a:pt x="0" y="0"/>
                </a:moveTo>
                <a:lnTo>
                  <a:pt x="15273890" y="0"/>
                </a:lnTo>
                <a:lnTo>
                  <a:pt x="15273890" y="5878205"/>
                </a:lnTo>
                <a:lnTo>
                  <a:pt x="0" y="58782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96874" y="978379"/>
            <a:ext cx="10219957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Semi-Bold"/>
              </a:rPr>
              <a:t>IDE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82111" y="3111438"/>
            <a:ext cx="2221286" cy="87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34"/>
              </a:lnSpc>
            </a:pPr>
            <a:r>
              <a:rPr lang="en-US" sz="6142">
                <a:solidFill>
                  <a:srgbClr val="000000"/>
                </a:solidFill>
                <a:latin typeface="Aristotelica Pro Semi-Bold"/>
              </a:rPr>
              <a:t>Input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1025878" y="534308"/>
            <a:ext cx="5644" cy="2054150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4631295" y="4877627"/>
            <a:ext cx="9025409" cy="1647793"/>
          </a:xfrm>
          <a:custGeom>
            <a:avLst/>
            <a:gdLst/>
            <a:ahLst/>
            <a:cxnLst/>
            <a:rect l="l" t="t" r="r" b="b"/>
            <a:pathLst>
              <a:path w="9025409" h="1647793">
                <a:moveTo>
                  <a:pt x="0" y="0"/>
                </a:moveTo>
                <a:lnTo>
                  <a:pt x="9025410" y="0"/>
                </a:lnTo>
                <a:lnTo>
                  <a:pt x="9025410" y="1647793"/>
                </a:lnTo>
                <a:lnTo>
                  <a:pt x="0" y="16477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96874" y="978379"/>
            <a:ext cx="10219957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Semi-Bold"/>
              </a:rPr>
              <a:t>IDE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70343" y="3499628"/>
            <a:ext cx="2560952" cy="87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34"/>
              </a:lnSpc>
            </a:pPr>
            <a:r>
              <a:rPr lang="en-US" sz="6142">
                <a:solidFill>
                  <a:srgbClr val="000000"/>
                </a:solidFill>
                <a:latin typeface="Aristotelica Pro Semi-Bold"/>
              </a:rPr>
              <a:t>Output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1025878" y="534308"/>
            <a:ext cx="5644" cy="2054150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1296874" y="978379"/>
            <a:ext cx="10219957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Semi-Bold"/>
              </a:rPr>
              <a:t>Summarizer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82111" y="3111438"/>
            <a:ext cx="2221286" cy="87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34"/>
              </a:lnSpc>
            </a:pPr>
            <a:r>
              <a:rPr lang="en-US" sz="6142">
                <a:solidFill>
                  <a:srgbClr val="000000"/>
                </a:solidFill>
                <a:latin typeface="Aristotelica Pro Semi-Bold"/>
              </a:rPr>
              <a:t>Input</a:t>
            </a:r>
          </a:p>
        </p:txBody>
      </p:sp>
      <p:sp>
        <p:nvSpPr>
          <p:cNvPr id="5" name="Freeform 5"/>
          <p:cNvSpPr/>
          <p:nvPr/>
        </p:nvSpPr>
        <p:spPr>
          <a:xfrm>
            <a:off x="1782111" y="3986522"/>
            <a:ext cx="15273889" cy="5878205"/>
          </a:xfrm>
          <a:custGeom>
            <a:avLst/>
            <a:gdLst/>
            <a:ahLst/>
            <a:cxnLst/>
            <a:rect l="l" t="t" r="r" b="b"/>
            <a:pathLst>
              <a:path w="15273889" h="5878205">
                <a:moveTo>
                  <a:pt x="0" y="0"/>
                </a:moveTo>
                <a:lnTo>
                  <a:pt x="15273890" y="0"/>
                </a:lnTo>
                <a:lnTo>
                  <a:pt x="15273890" y="5878205"/>
                </a:lnTo>
                <a:lnTo>
                  <a:pt x="0" y="58782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1025878" y="534308"/>
            <a:ext cx="5644" cy="2054150"/>
          </a:xfrm>
          <a:prstGeom prst="line">
            <a:avLst/>
          </a:prstGeom>
          <a:ln w="161925" cap="flat">
            <a:solidFill>
              <a:srgbClr val="65A2E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3696912" y="5340435"/>
            <a:ext cx="11300679" cy="1270650"/>
          </a:xfrm>
          <a:custGeom>
            <a:avLst/>
            <a:gdLst/>
            <a:ahLst/>
            <a:cxnLst/>
            <a:rect l="l" t="t" r="r" b="b"/>
            <a:pathLst>
              <a:path w="11300679" h="1270650">
                <a:moveTo>
                  <a:pt x="0" y="0"/>
                </a:moveTo>
                <a:lnTo>
                  <a:pt x="11300679" y="0"/>
                </a:lnTo>
                <a:lnTo>
                  <a:pt x="11300679" y="1270650"/>
                </a:lnTo>
                <a:lnTo>
                  <a:pt x="0" y="12706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96874" y="978379"/>
            <a:ext cx="10219957" cy="1270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0"/>
              </a:lnSpc>
            </a:pPr>
            <a:r>
              <a:rPr lang="en-US" sz="9000">
                <a:solidFill>
                  <a:srgbClr val="000000"/>
                </a:solidFill>
                <a:latin typeface="Aristotelica Pro Semi-Bold"/>
              </a:rPr>
              <a:t>Summarizer</a:t>
            </a:r>
            <a:endParaRPr lang="en-US" sz="9000" dirty="0">
              <a:solidFill>
                <a:srgbClr val="000000"/>
              </a:solidFill>
              <a:latin typeface="Aristotelica Pro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070343" y="3499628"/>
            <a:ext cx="2560952" cy="87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34"/>
              </a:lnSpc>
            </a:pPr>
            <a:r>
              <a:rPr lang="en-US" sz="6142">
                <a:solidFill>
                  <a:srgbClr val="000000"/>
                </a:solidFill>
                <a:latin typeface="Aristotelica Pro Semi-Bold"/>
              </a:rPr>
              <a:t>Output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</Words>
  <Application>Microsoft Office PowerPoint</Application>
  <PresentationFormat>Custom</PresentationFormat>
  <Paragraphs>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Aristotelica Pro Bold</vt:lpstr>
      <vt:lpstr>Aristotelica Pro Semi-Bold</vt:lpstr>
      <vt:lpstr>Calibri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Code</dc:title>
  <cp:lastModifiedBy>PERUMALLA DHARAN</cp:lastModifiedBy>
  <cp:revision>1</cp:revision>
  <dcterms:created xsi:type="dcterms:W3CDTF">2006-08-16T00:00:00Z</dcterms:created>
  <dcterms:modified xsi:type="dcterms:W3CDTF">2024-05-01T01:10:52Z</dcterms:modified>
  <dc:identifier>DAGD5_5V2Qg</dc:identifier>
</cp:coreProperties>
</file>

<file path=docProps/thumbnail.jpeg>
</file>